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592" autoAdjust="0"/>
  </p:normalViewPr>
  <p:slideViewPr>
    <p:cSldViewPr>
      <p:cViewPr varScale="1">
        <p:scale>
          <a:sx n="58" d="100"/>
          <a:sy n="58" d="100"/>
        </p:scale>
        <p:origin x="-9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14277-06FC-4D89-BAA8-997C96550679}" type="datetimeFigureOut">
              <a:rPr lang="hr-HR" smtClean="0"/>
              <a:t>11.1.2016.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01E0C-47D0-4434-8793-66BB62B09B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5072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65176" indent="-265176">
              <a:defRPr/>
            </a:pPr>
            <a:endParaRPr lang="hr-HR" dirty="0" smtClean="0">
              <a:cs typeface="Times New Roman" pitchFamily="18" charset="0"/>
            </a:endParaRPr>
          </a:p>
          <a:p>
            <a:pPr marL="265176" indent="-265176">
              <a:defRPr/>
            </a:pPr>
            <a:r>
              <a:rPr lang="hr-HR" dirty="0" smtClean="0">
                <a:cs typeface="Times New Roman" pitchFamily="18" charset="0"/>
              </a:rPr>
              <a:t>SADRŽAJ</a:t>
            </a:r>
          </a:p>
          <a:p>
            <a:pPr marL="265176" indent="-265176">
              <a:defRPr/>
            </a:pPr>
            <a:endParaRPr lang="hr-HR" dirty="0" smtClean="0"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hr-HR" sz="1100" dirty="0" smtClean="0">
              <a:cs typeface="Times New Roman" pitchFamily="18" charset="0"/>
            </a:endParaRPr>
          </a:p>
          <a:p>
            <a:pPr marL="265176" indent="-265176" algn="just">
              <a:defRPr/>
            </a:pPr>
            <a:r>
              <a:rPr lang="hr-HR" dirty="0" smtClean="0">
                <a:cs typeface="Times New Roman" pitchFamily="18" charset="0"/>
              </a:rPr>
              <a:t>Uvod</a:t>
            </a:r>
          </a:p>
          <a:p>
            <a:pPr marL="265176" indent="-265176" algn="just">
              <a:defRPr/>
            </a:pPr>
            <a:r>
              <a:rPr lang="hr-HR" dirty="0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Kriteriji za rangiranje gospodarstava</a:t>
            </a:r>
          </a:p>
          <a:p>
            <a:pPr marL="265176" indent="-265176" algn="just">
              <a:defRPr/>
            </a:pPr>
            <a:r>
              <a:rPr lang="hr-HR" dirty="0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Podjela na komercijalna i potencijalno komercijalna gospodarstva</a:t>
            </a:r>
          </a:p>
          <a:p>
            <a:pPr marL="265176" indent="-265176" algn="just">
              <a:defRPr/>
            </a:pPr>
            <a:r>
              <a:rPr lang="hr-HR" dirty="0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Program potpore</a:t>
            </a:r>
          </a:p>
          <a:p>
            <a:pPr marL="265176" indent="-265176" algn="just">
              <a:defRPr/>
            </a:pPr>
            <a:r>
              <a:rPr lang="hr-HR" dirty="0" smtClean="0">
                <a:solidFill>
                  <a:schemeClr val="bg1">
                    <a:lumMod val="65000"/>
                  </a:schemeClr>
                </a:solidFill>
                <a:cs typeface="Times New Roman" pitchFamily="18" charset="0"/>
              </a:rPr>
              <a:t>Prijedlog potpore</a:t>
            </a:r>
            <a:endParaRPr lang="hr-HR" dirty="0">
              <a:solidFill>
                <a:schemeClr val="bg1">
                  <a:lumMod val="6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01E0C-47D0-4434-8793-66BB62B09B74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8344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01E0C-47D0-4434-8793-66BB62B09B74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1352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CC34-E0D3-4AF5-A9B0-4E3F7C87FFF8}" type="datetimeFigureOut">
              <a:rPr lang="hr-HR" smtClean="0"/>
              <a:t>11.1.2016.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EA16-4F78-4DA0-BB50-F9D85DD4ECA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336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CC34-E0D3-4AF5-A9B0-4E3F7C87FFF8}" type="datetimeFigureOut">
              <a:rPr lang="hr-HR" smtClean="0"/>
              <a:t>11.1.2016.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EA16-4F78-4DA0-BB50-F9D85DD4ECA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299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CC34-E0D3-4AF5-A9B0-4E3F7C87FFF8}" type="datetimeFigureOut">
              <a:rPr lang="hr-HR" smtClean="0"/>
              <a:t>11.1.2016.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EA16-4F78-4DA0-BB50-F9D85DD4ECA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020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CC34-E0D3-4AF5-A9B0-4E3F7C87FFF8}" type="datetimeFigureOut">
              <a:rPr lang="hr-HR" smtClean="0"/>
              <a:t>11.1.2016.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EA16-4F78-4DA0-BB50-F9D85DD4ECA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644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CC34-E0D3-4AF5-A9B0-4E3F7C87FFF8}" type="datetimeFigureOut">
              <a:rPr lang="hr-HR" smtClean="0"/>
              <a:t>11.1.2016.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EA16-4F78-4DA0-BB50-F9D85DD4ECA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879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CC34-E0D3-4AF5-A9B0-4E3F7C87FFF8}" type="datetimeFigureOut">
              <a:rPr lang="hr-HR" smtClean="0"/>
              <a:t>11.1.2016.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EA16-4F78-4DA0-BB50-F9D85DD4ECA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29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CC34-E0D3-4AF5-A9B0-4E3F7C87FFF8}" type="datetimeFigureOut">
              <a:rPr lang="hr-HR" smtClean="0"/>
              <a:t>11.1.2016.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EA16-4F78-4DA0-BB50-F9D85DD4ECA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4658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CC34-E0D3-4AF5-A9B0-4E3F7C87FFF8}" type="datetimeFigureOut">
              <a:rPr lang="hr-HR" smtClean="0"/>
              <a:t>11.1.2016.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EA16-4F78-4DA0-BB50-F9D85DD4ECA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529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CC34-E0D3-4AF5-A9B0-4E3F7C87FFF8}" type="datetimeFigureOut">
              <a:rPr lang="hr-HR" smtClean="0"/>
              <a:t>11.1.2016.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EA16-4F78-4DA0-BB50-F9D85DD4ECA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0227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CC34-E0D3-4AF5-A9B0-4E3F7C87FFF8}" type="datetimeFigureOut">
              <a:rPr lang="hr-HR" smtClean="0"/>
              <a:t>11.1.2016.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EA16-4F78-4DA0-BB50-F9D85DD4ECA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7831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CC34-E0D3-4AF5-A9B0-4E3F7C87FFF8}" type="datetimeFigureOut">
              <a:rPr lang="hr-HR" smtClean="0"/>
              <a:t>11.1.2016.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EA16-4F78-4DA0-BB50-F9D85DD4ECA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4135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1CC34-E0D3-4AF5-A9B0-4E3F7C87FFF8}" type="datetimeFigureOut">
              <a:rPr lang="hr-HR" smtClean="0"/>
              <a:t>11.1.2016.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0EA16-4F78-4DA0-BB50-F9D85DD4ECA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854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prezentacija%20grad%20zagreb%20rat.xls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prezentacija%20grad%20zagreb%20stokom.xls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prezentacija%20grad%20zagreb%20stonekom.xls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prezentacija%20grad%20zagreb%20vockom.xls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prezentacija%20grad%20zagreb%20vocnekom.xls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R="4572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hr-HR" dirty="0" smtClean="0">
                <a:cs typeface="Times New Roman" pitchFamily="18" charset="0"/>
              </a:rPr>
              <a:t/>
            </a:r>
            <a:br>
              <a:rPr lang="hr-HR" dirty="0" smtClean="0">
                <a:cs typeface="Times New Roman" pitchFamily="18" charset="0"/>
              </a:rPr>
            </a:br>
            <a:r>
              <a:rPr lang="hr-HR" sz="3600" dirty="0" smtClean="0">
                <a:latin typeface="Arial" pitchFamily="34" charset="0"/>
                <a:cs typeface="Arial" pitchFamily="34" charset="0"/>
              </a:rPr>
              <a:t>KRITERIJI ZA RANGIRANJE POLJOPRIVREDNIH GOSPODARSTAVA NA PODRUČJU GRADA ZAGREBA I PRIJEDLOG MJERA ZA PERIOD 2016.-2020.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265176" indent="-265176">
              <a:defRPr/>
            </a:pPr>
            <a:endParaRPr lang="hr-HR" sz="3200" dirty="0" smtClean="0">
              <a:latin typeface="Arial" pitchFamily="34" charset="0"/>
              <a:cs typeface="Arial" pitchFamily="34" charset="0"/>
            </a:endParaRPr>
          </a:p>
          <a:p>
            <a:pPr marL="265176" indent="-265176">
              <a:defRPr/>
            </a:pPr>
            <a:endParaRPr lang="hr-HR" sz="3200" dirty="0">
              <a:latin typeface="Arial" pitchFamily="34" charset="0"/>
              <a:cs typeface="Arial" pitchFamily="34" charset="0"/>
            </a:endParaRPr>
          </a:p>
          <a:p>
            <a:pPr marL="265176" indent="-265176">
              <a:defRPr/>
            </a:pPr>
            <a:endParaRPr lang="hr-HR" sz="3200" dirty="0" smtClean="0">
              <a:latin typeface="Arial" pitchFamily="34" charset="0"/>
              <a:cs typeface="Arial" pitchFamily="34" charset="0"/>
            </a:endParaRPr>
          </a:p>
          <a:p>
            <a:pPr marL="265176" indent="-265176">
              <a:defRPr/>
            </a:pPr>
            <a:endParaRPr lang="hr-HR" sz="3200" dirty="0">
              <a:latin typeface="Arial" pitchFamily="34" charset="0"/>
              <a:cs typeface="Arial" pitchFamily="34" charset="0"/>
            </a:endParaRPr>
          </a:p>
          <a:p>
            <a:pPr marL="265176" indent="-265176">
              <a:defRPr/>
            </a:pPr>
            <a:endParaRPr lang="hr-HR" sz="3200" dirty="0" smtClean="0">
              <a:latin typeface="Arial" pitchFamily="34" charset="0"/>
              <a:cs typeface="Arial" pitchFamily="34" charset="0"/>
            </a:endParaRPr>
          </a:p>
          <a:p>
            <a:pPr marL="265176" indent="-265176">
              <a:defRPr/>
            </a:pPr>
            <a:endParaRPr lang="hr-HR" sz="3200" dirty="0">
              <a:latin typeface="Arial" pitchFamily="34" charset="0"/>
              <a:cs typeface="Arial" pitchFamily="34" charset="0"/>
            </a:endParaRPr>
          </a:p>
          <a:p>
            <a:pPr marL="265176" indent="-265176">
              <a:defRPr/>
            </a:pPr>
            <a:endParaRPr lang="hr-HR" sz="3200" dirty="0" smtClean="0">
              <a:latin typeface="Arial" pitchFamily="34" charset="0"/>
              <a:cs typeface="Arial" pitchFamily="34" charset="0"/>
            </a:endParaRPr>
          </a:p>
          <a:p>
            <a:pPr marL="265176" indent="-265176">
              <a:defRPr/>
            </a:pPr>
            <a:endParaRPr lang="hr-HR" sz="3200" dirty="0">
              <a:latin typeface="Arial" pitchFamily="34" charset="0"/>
              <a:cs typeface="Arial" pitchFamily="34" charset="0"/>
            </a:endParaRPr>
          </a:p>
          <a:p>
            <a:pPr marL="265176" indent="-265176">
              <a:defRPr/>
            </a:pPr>
            <a:endParaRPr lang="hr-HR" sz="3200" dirty="0" smtClean="0">
              <a:latin typeface="Arial" pitchFamily="34" charset="0"/>
              <a:cs typeface="Arial" pitchFamily="34" charset="0"/>
            </a:endParaRPr>
          </a:p>
          <a:p>
            <a:pPr marL="265176" indent="-265176">
              <a:defRPr/>
            </a:pPr>
            <a:endParaRPr lang="hr-HR" sz="3200" dirty="0">
              <a:latin typeface="Arial" pitchFamily="34" charset="0"/>
              <a:cs typeface="Arial" pitchFamily="34" charset="0"/>
            </a:endParaRPr>
          </a:p>
          <a:p>
            <a:pPr marL="265176" indent="-265176">
              <a:defRPr/>
            </a:pPr>
            <a:endParaRPr lang="hr-HR" sz="3200" dirty="0" smtClean="0">
              <a:latin typeface="Arial" pitchFamily="34" charset="0"/>
              <a:cs typeface="Arial" pitchFamily="34" charset="0"/>
            </a:endParaRPr>
          </a:p>
          <a:p>
            <a:pPr marL="265176" indent="-265176">
              <a:defRPr/>
            </a:pPr>
            <a:endParaRPr lang="hr-HR" sz="3200" dirty="0">
              <a:latin typeface="Arial" pitchFamily="34" charset="0"/>
              <a:cs typeface="Arial" pitchFamily="34" charset="0"/>
            </a:endParaRPr>
          </a:p>
          <a:p>
            <a:pPr marL="265176" indent="-265176">
              <a:defRPr/>
            </a:pPr>
            <a:endParaRPr lang="hr-HR" sz="3200" dirty="0" smtClean="0">
              <a:latin typeface="Arial" pitchFamily="34" charset="0"/>
              <a:cs typeface="Arial" pitchFamily="34" charset="0"/>
            </a:endParaRPr>
          </a:p>
          <a:p>
            <a:pPr marL="265176" indent="-265176">
              <a:defRPr/>
            </a:pPr>
            <a:endParaRPr lang="hr-HR" sz="3200" dirty="0">
              <a:latin typeface="Arial" pitchFamily="34" charset="0"/>
              <a:cs typeface="Arial" pitchFamily="34" charset="0"/>
            </a:endParaRPr>
          </a:p>
          <a:p>
            <a:pPr marL="265176" indent="-265176">
              <a:defRPr/>
            </a:pPr>
            <a:endParaRPr lang="hr-HR" sz="3200" dirty="0" smtClean="0">
              <a:latin typeface="Arial" pitchFamily="34" charset="0"/>
              <a:cs typeface="Arial" pitchFamily="34" charset="0"/>
            </a:endParaRPr>
          </a:p>
          <a:p>
            <a:pPr marL="265176" indent="-265176">
              <a:defRPr/>
            </a:pPr>
            <a:endParaRPr lang="hr-HR" sz="3200" dirty="0">
              <a:latin typeface="Arial" pitchFamily="34" charset="0"/>
              <a:cs typeface="Arial" pitchFamily="34" charset="0"/>
            </a:endParaRPr>
          </a:p>
          <a:p>
            <a:pPr marL="265176" indent="-265176">
              <a:defRPr/>
            </a:pPr>
            <a:endParaRPr lang="hr-HR" sz="3200" dirty="0" smtClean="0">
              <a:latin typeface="Arial" pitchFamily="34" charset="0"/>
              <a:cs typeface="Arial" pitchFamily="34" charset="0"/>
            </a:endParaRPr>
          </a:p>
          <a:p>
            <a:pPr marL="265176" indent="-265176">
              <a:defRPr/>
            </a:pPr>
            <a:endParaRPr lang="hr-HR" sz="3200" dirty="0">
              <a:latin typeface="Arial" pitchFamily="34" charset="0"/>
              <a:cs typeface="Arial" pitchFamily="34" charset="0"/>
            </a:endParaRPr>
          </a:p>
          <a:p>
            <a:pPr marL="265176" indent="-265176">
              <a:defRPr/>
            </a:pPr>
            <a:endParaRPr lang="hr-HR" sz="3200" dirty="0" smtClean="0">
              <a:latin typeface="Arial" pitchFamily="34" charset="0"/>
              <a:cs typeface="Arial" pitchFamily="34" charset="0"/>
            </a:endParaRPr>
          </a:p>
          <a:p>
            <a:pPr marL="265176" indent="-265176">
              <a:defRPr/>
            </a:pPr>
            <a:endParaRPr lang="hr-HR" sz="3200" dirty="0">
              <a:latin typeface="Arial" pitchFamily="34" charset="0"/>
              <a:cs typeface="Arial" pitchFamily="34" charset="0"/>
            </a:endParaRPr>
          </a:p>
          <a:p>
            <a:pPr marL="265176" indent="-265176">
              <a:defRPr/>
            </a:pPr>
            <a:endParaRPr lang="hr-HR" sz="3200" dirty="0" smtClean="0">
              <a:latin typeface="Arial" pitchFamily="34" charset="0"/>
              <a:cs typeface="Arial" pitchFamily="34" charset="0"/>
            </a:endParaRPr>
          </a:p>
          <a:p>
            <a:pPr marL="265176" indent="-265176">
              <a:defRPr/>
            </a:pPr>
            <a:endParaRPr lang="hr-HR" sz="3200" dirty="0">
              <a:latin typeface="Arial" pitchFamily="34" charset="0"/>
              <a:cs typeface="Arial" pitchFamily="34" charset="0"/>
            </a:endParaRPr>
          </a:p>
          <a:p>
            <a:pPr marL="265176" indent="-265176">
              <a:defRPr/>
            </a:pPr>
            <a:endParaRPr lang="hr-HR" sz="3200" dirty="0" smtClean="0">
              <a:latin typeface="Arial" pitchFamily="34" charset="0"/>
              <a:cs typeface="Arial" pitchFamily="34" charset="0"/>
            </a:endParaRPr>
          </a:p>
          <a:p>
            <a:pPr marL="265176" indent="-265176">
              <a:defRPr/>
            </a:pPr>
            <a:endParaRPr lang="hr-HR" sz="3200" dirty="0">
              <a:latin typeface="Arial" pitchFamily="34" charset="0"/>
              <a:cs typeface="Arial" pitchFamily="34" charset="0"/>
            </a:endParaRPr>
          </a:p>
          <a:p>
            <a:pPr marL="265176" indent="-265176">
              <a:defRPr/>
            </a:pPr>
            <a:endParaRPr lang="hr-HR" sz="3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304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>RATARSTVO</a:t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Ukupno: 10</a:t>
            </a:r>
          </a:p>
          <a:p>
            <a:pPr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Kulture: </a:t>
            </a:r>
          </a:p>
          <a:p>
            <a:pPr lvl="1"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Kukuruz, suncokret, soja, ječam, pšenica, raž, zob, </a:t>
            </a:r>
            <a:r>
              <a:rPr lang="hr-HR" sz="2400" dirty="0" err="1">
                <a:latin typeface="Arial" pitchFamily="34" charset="0"/>
                <a:cs typeface="Arial" pitchFamily="34" charset="0"/>
              </a:rPr>
              <a:t>ječam..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SO (EUR): 600 – 50.000</a:t>
            </a:r>
          </a:p>
          <a:p>
            <a:pPr>
              <a:defRPr/>
            </a:pPr>
            <a:endParaRPr lang="hr-H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hr-HR" sz="2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hr-HR" sz="2400" dirty="0">
                <a:latin typeface="Arial" pitchFamily="34" charset="0"/>
                <a:cs typeface="Arial" pitchFamily="34" charset="0"/>
                <a:hlinkClick r:id="rId2" action="ppaction://hlinkfile"/>
              </a:rPr>
              <a:t>Popis ratara</a:t>
            </a:r>
            <a:endParaRPr lang="hr-H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2286000" y="198245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5176" indent="-265176">
              <a:defRPr/>
            </a:pPr>
            <a:endParaRPr lang="hr-H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474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>STOČARSTVO - Komercijalni</a:t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  <a:prstDash val="lgDash"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Ukupno: 13</a:t>
            </a:r>
          </a:p>
          <a:p>
            <a:pPr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Grla:</a:t>
            </a:r>
          </a:p>
          <a:p>
            <a:pPr lvl="1"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Krave, koze</a:t>
            </a:r>
          </a:p>
          <a:p>
            <a:pPr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SO (EUR): 25.000 – 250.000</a:t>
            </a:r>
          </a:p>
          <a:p>
            <a:pPr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Razredi: 6 – 8</a:t>
            </a:r>
          </a:p>
          <a:p>
            <a:pPr>
              <a:defRPr/>
            </a:pPr>
            <a:endParaRPr lang="hr-HR" sz="2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hr-HR" sz="2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hr-HR" sz="2400" dirty="0">
                <a:latin typeface="Arial" pitchFamily="34" charset="0"/>
                <a:cs typeface="Arial" pitchFamily="34" charset="0"/>
                <a:hlinkClick r:id="rId2" action="ppaction://hlinkfile"/>
              </a:rPr>
              <a:t>Popis </a:t>
            </a:r>
            <a:r>
              <a:rPr lang="hr-HR" sz="2400" dirty="0" err="1">
                <a:latin typeface="Arial" pitchFamily="34" charset="0"/>
                <a:cs typeface="Arial" pitchFamily="34" charset="0"/>
                <a:hlinkClick r:id="rId2" action="ppaction://hlinkfile"/>
              </a:rPr>
              <a:t>komecijalnih</a:t>
            </a:r>
            <a:r>
              <a:rPr lang="hr-HR" sz="2400" dirty="0">
                <a:latin typeface="Arial" pitchFamily="34" charset="0"/>
                <a:cs typeface="Arial" pitchFamily="34" charset="0"/>
                <a:hlinkClick r:id="rId2" action="ppaction://hlinkfile"/>
              </a:rPr>
              <a:t> </a:t>
            </a:r>
            <a:r>
              <a:rPr lang="hr-HR" sz="3200" dirty="0">
                <a:latin typeface="Arial" pitchFamily="34" charset="0"/>
                <a:cs typeface="Arial" pitchFamily="34" charset="0"/>
                <a:hlinkClick r:id="rId2" action="ppaction://hlinkfile"/>
              </a:rPr>
              <a:t>stočara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hr-HR" dirty="0">
              <a:cs typeface="Times New Roman" pitchFamily="18" charset="0"/>
            </a:endParaRPr>
          </a:p>
        </p:txBody>
      </p:sp>
      <p:pic>
        <p:nvPicPr>
          <p:cNvPr id="5" name="Picture 3" descr="C:\Users\Anastasia\Desktop\Grad Zagreb\co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1414" y="2852936"/>
            <a:ext cx="4455655" cy="31946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29706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r>
              <a:rPr lang="hr-HR" sz="3200" dirty="0" smtClean="0">
                <a:latin typeface="Arial" pitchFamily="34" charset="0"/>
                <a:cs typeface="Arial" pitchFamily="34" charset="0"/>
              </a:rPr>
              <a:t>STOČARSTVO - potencijalno komercijalni</a:t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hr-HR" sz="32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hr-HR" sz="2600" dirty="0" smtClean="0">
                <a:latin typeface="Arial" pitchFamily="34" charset="0"/>
                <a:cs typeface="Arial" pitchFamily="34" charset="0"/>
              </a:rPr>
              <a:t>Ukupno</a:t>
            </a:r>
            <a:r>
              <a:rPr lang="hr-HR" sz="2600" dirty="0">
                <a:latin typeface="Arial" pitchFamily="34" charset="0"/>
                <a:cs typeface="Arial" pitchFamily="34" charset="0"/>
              </a:rPr>
              <a:t>: 56</a:t>
            </a:r>
          </a:p>
          <a:p>
            <a:pPr>
              <a:defRPr/>
            </a:pPr>
            <a:r>
              <a:rPr lang="hr-HR" sz="2600" dirty="0">
                <a:latin typeface="Arial" pitchFamily="34" charset="0"/>
                <a:cs typeface="Arial" pitchFamily="34" charset="0"/>
              </a:rPr>
              <a:t>Grla: </a:t>
            </a:r>
          </a:p>
          <a:p>
            <a:pPr lvl="1">
              <a:defRPr/>
            </a:pPr>
            <a:r>
              <a:rPr lang="hr-HR" sz="2600" dirty="0">
                <a:latin typeface="Arial" pitchFamily="34" charset="0"/>
                <a:cs typeface="Arial" pitchFamily="34" charset="0"/>
              </a:rPr>
              <a:t>Krave, svinje</a:t>
            </a:r>
          </a:p>
          <a:p>
            <a:pPr>
              <a:defRPr/>
            </a:pPr>
            <a:r>
              <a:rPr lang="hr-HR" sz="2600" dirty="0">
                <a:latin typeface="Arial" pitchFamily="34" charset="0"/>
                <a:cs typeface="Arial" pitchFamily="34" charset="0"/>
              </a:rPr>
              <a:t>SO (EUR): 8.000 – 25.000</a:t>
            </a:r>
          </a:p>
          <a:p>
            <a:pPr>
              <a:defRPr/>
            </a:pPr>
            <a:r>
              <a:rPr lang="hr-HR" sz="2600" dirty="0">
                <a:latin typeface="Arial" pitchFamily="34" charset="0"/>
                <a:cs typeface="Arial" pitchFamily="34" charset="0"/>
              </a:rPr>
              <a:t>Razredi: 4 – 5</a:t>
            </a:r>
          </a:p>
          <a:p>
            <a:pPr>
              <a:defRPr/>
            </a:pPr>
            <a:endParaRPr lang="hr-HR" sz="26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hr-HR" sz="26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hr-HR" sz="2600" dirty="0">
                <a:latin typeface="Arial" pitchFamily="34" charset="0"/>
                <a:cs typeface="Arial" pitchFamily="34" charset="0"/>
                <a:hlinkClick r:id="rId2" action="ppaction://hlinkfile"/>
              </a:rPr>
              <a:t>Popis potencijalno komercijalnih stočara</a:t>
            </a:r>
            <a:endParaRPr lang="hr-HR" sz="2600" dirty="0">
              <a:latin typeface="Arial" pitchFamily="34" charset="0"/>
              <a:cs typeface="Arial" pitchFamily="34" charset="0"/>
            </a:endParaRPr>
          </a:p>
          <a:p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Anastasia\Desktop\Grad Zagreb\svinjč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6454" y="1700808"/>
            <a:ext cx="4069059" cy="28803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72008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>SADRŽAJ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76" indent="-265176" algn="just">
              <a:defRPr/>
            </a:pPr>
            <a:r>
              <a:rPr lang="hr-HR" sz="3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Uvod</a:t>
            </a:r>
          </a:p>
          <a:p>
            <a:pPr marL="265176" indent="-265176" algn="just">
              <a:defRPr/>
            </a:pPr>
            <a:r>
              <a:rPr lang="hr-HR" sz="3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Kriteriji za rangiranje gospodarstava</a:t>
            </a:r>
          </a:p>
          <a:p>
            <a:pPr marL="265176" indent="-265176" algn="just">
              <a:defRPr/>
            </a:pPr>
            <a:r>
              <a:rPr lang="hr-HR" sz="3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Podjela na komercijalna i potencijalno komercijalna gospodarstva</a:t>
            </a:r>
          </a:p>
          <a:p>
            <a:pPr marL="265176" indent="-265176" algn="just">
              <a:defRPr/>
            </a:pPr>
            <a:r>
              <a:rPr lang="hr-HR" sz="3200" dirty="0">
                <a:latin typeface="Arial" pitchFamily="34" charset="0"/>
                <a:cs typeface="Arial" pitchFamily="34" charset="0"/>
              </a:rPr>
              <a:t>Program potpore</a:t>
            </a:r>
          </a:p>
          <a:p>
            <a:pPr marL="265176" indent="-265176" algn="just">
              <a:defRPr/>
            </a:pPr>
            <a:r>
              <a:rPr lang="hr-HR" sz="3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Prijedlog potpore</a:t>
            </a:r>
          </a:p>
          <a:p>
            <a:endParaRPr lang="hr-HR" sz="3200" dirty="0" smtClean="0">
              <a:latin typeface="Arial" pitchFamily="34" charset="0"/>
              <a:cs typeface="Arial" pitchFamily="34" charset="0"/>
            </a:endParaRPr>
          </a:p>
          <a:p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167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5176" indent="-265176">
              <a:defRPr/>
            </a:pPr>
            <a:r>
              <a:rPr lang="hr-HR" sz="3200" dirty="0">
                <a:latin typeface="Arial" pitchFamily="34" charset="0"/>
                <a:cs typeface="Arial" pitchFamily="34" charset="0"/>
              </a:rPr>
              <a:t>PROGRAM POTICANJA RAZVITKA POLJOPRIVREDE I ŠUMARSTVA NA PODRUČJU GRADA ZAGREBA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hr-HR" sz="2600" dirty="0">
                <a:latin typeface="Arial" pitchFamily="34" charset="0"/>
                <a:cs typeface="Arial" pitchFamily="34" charset="0"/>
              </a:rPr>
              <a:t>Ciljevi:</a:t>
            </a:r>
          </a:p>
          <a:p>
            <a:pPr lvl="1">
              <a:defRPr/>
            </a:pPr>
            <a:r>
              <a:rPr lang="hr-HR" sz="2600" dirty="0">
                <a:latin typeface="Arial" pitchFamily="34" charset="0"/>
                <a:cs typeface="Arial" pitchFamily="34" charset="0"/>
              </a:rPr>
              <a:t>Održiva i konkurentna poljoprivreda</a:t>
            </a:r>
          </a:p>
          <a:p>
            <a:pPr lvl="1">
              <a:defRPr/>
            </a:pPr>
            <a:r>
              <a:rPr lang="hr-HR" sz="2600" dirty="0">
                <a:latin typeface="Arial" pitchFamily="34" charset="0"/>
                <a:cs typeface="Arial" pitchFamily="34" charset="0"/>
              </a:rPr>
              <a:t>Održivi dohodak i kvaliteta života u očuvanim ruralnim područjima</a:t>
            </a:r>
          </a:p>
          <a:p>
            <a:pPr>
              <a:defRPr/>
            </a:pPr>
            <a:r>
              <a:rPr lang="hr-HR" sz="2600" dirty="0">
                <a:latin typeface="Arial" pitchFamily="34" charset="0"/>
                <a:cs typeface="Arial" pitchFamily="34" charset="0"/>
              </a:rPr>
              <a:t>Iznos potpore:</a:t>
            </a:r>
          </a:p>
          <a:p>
            <a:pPr lvl="1">
              <a:defRPr/>
            </a:pPr>
            <a:r>
              <a:rPr lang="hr-HR" sz="2600" dirty="0" smtClean="0">
                <a:latin typeface="Arial" pitchFamily="34" charset="0"/>
                <a:cs typeface="Arial" pitchFamily="34" charset="0"/>
              </a:rPr>
              <a:t>2016. </a:t>
            </a:r>
            <a:r>
              <a:rPr lang="hr-HR" sz="2600" dirty="0">
                <a:latin typeface="Arial" pitchFamily="34" charset="0"/>
                <a:cs typeface="Arial" pitchFamily="34" charset="0"/>
              </a:rPr>
              <a:t>– </a:t>
            </a:r>
            <a:r>
              <a:rPr lang="hr-HR" sz="2600" dirty="0" smtClean="0">
                <a:latin typeface="Arial" pitchFamily="34" charset="0"/>
                <a:cs typeface="Arial" pitchFamily="34" charset="0"/>
              </a:rPr>
              <a:t>9,4 </a:t>
            </a:r>
            <a:r>
              <a:rPr lang="hr-HR" sz="2600" dirty="0">
                <a:latin typeface="Arial" pitchFamily="34" charset="0"/>
                <a:cs typeface="Arial" pitchFamily="34" charset="0"/>
              </a:rPr>
              <a:t>milijuna HRK</a:t>
            </a:r>
          </a:p>
          <a:p>
            <a:pPr lvl="1">
              <a:defRPr/>
            </a:pPr>
            <a:r>
              <a:rPr lang="hr-HR" sz="2600" dirty="0" smtClean="0">
                <a:latin typeface="Arial" pitchFamily="34" charset="0"/>
                <a:cs typeface="Arial" pitchFamily="34" charset="0"/>
              </a:rPr>
              <a:t>2017. </a:t>
            </a:r>
            <a:r>
              <a:rPr lang="hr-HR" sz="2600" dirty="0">
                <a:latin typeface="Arial" pitchFamily="34" charset="0"/>
                <a:cs typeface="Arial" pitchFamily="34" charset="0"/>
              </a:rPr>
              <a:t>– </a:t>
            </a:r>
            <a:r>
              <a:rPr lang="hr-HR" sz="2600" dirty="0" smtClean="0">
                <a:latin typeface="Arial" pitchFamily="34" charset="0"/>
                <a:cs typeface="Arial" pitchFamily="34" charset="0"/>
              </a:rPr>
              <a:t>9,5 </a:t>
            </a:r>
            <a:r>
              <a:rPr lang="hr-HR" sz="2600" dirty="0">
                <a:latin typeface="Arial" pitchFamily="34" charset="0"/>
                <a:cs typeface="Arial" pitchFamily="34" charset="0"/>
              </a:rPr>
              <a:t>milijuna HRK</a:t>
            </a:r>
          </a:p>
          <a:p>
            <a:pPr lvl="1">
              <a:defRPr/>
            </a:pPr>
            <a:r>
              <a:rPr lang="hr-HR" sz="2600" dirty="0" smtClean="0">
                <a:latin typeface="Arial" pitchFamily="34" charset="0"/>
                <a:cs typeface="Arial" pitchFamily="34" charset="0"/>
              </a:rPr>
              <a:t>2018. </a:t>
            </a:r>
            <a:r>
              <a:rPr lang="hr-HR" sz="2600" dirty="0">
                <a:latin typeface="Arial" pitchFamily="34" charset="0"/>
                <a:cs typeface="Arial" pitchFamily="34" charset="0"/>
              </a:rPr>
              <a:t>– </a:t>
            </a:r>
            <a:r>
              <a:rPr lang="hr-HR" sz="2600" dirty="0" smtClean="0">
                <a:latin typeface="Arial" pitchFamily="34" charset="0"/>
                <a:cs typeface="Arial" pitchFamily="34" charset="0"/>
              </a:rPr>
              <a:t>9,5 </a:t>
            </a:r>
            <a:r>
              <a:rPr lang="hr-HR" sz="2600" dirty="0">
                <a:latin typeface="Arial" pitchFamily="34" charset="0"/>
                <a:cs typeface="Arial" pitchFamily="34" charset="0"/>
              </a:rPr>
              <a:t>milijuna </a:t>
            </a:r>
            <a:r>
              <a:rPr lang="hr-HR" sz="2600" dirty="0" smtClean="0">
                <a:latin typeface="Arial" pitchFamily="34" charset="0"/>
                <a:cs typeface="Arial" pitchFamily="34" charset="0"/>
              </a:rPr>
              <a:t>HRK</a:t>
            </a:r>
          </a:p>
          <a:p>
            <a:pPr lvl="1">
              <a:defRPr/>
            </a:pPr>
            <a:r>
              <a:rPr lang="hr-HR" sz="2600" dirty="0" smtClean="0">
                <a:latin typeface="Arial" pitchFamily="34" charset="0"/>
                <a:cs typeface="Arial" pitchFamily="34" charset="0"/>
              </a:rPr>
              <a:t>2019.  - 9,5 milijuna HRK</a:t>
            </a:r>
          </a:p>
          <a:p>
            <a:pPr lvl="1">
              <a:defRPr/>
            </a:pPr>
            <a:r>
              <a:rPr lang="hr-HR" sz="2600" dirty="0" smtClean="0">
                <a:latin typeface="Arial" pitchFamily="34" charset="0"/>
                <a:cs typeface="Arial" pitchFamily="34" charset="0"/>
              </a:rPr>
              <a:t>2020.  - 9,5 milijuna HRK</a:t>
            </a:r>
            <a:endParaRPr lang="hr-HR" sz="2600" dirty="0"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r>
              <a:rPr lang="hr-HR" sz="2600" dirty="0">
                <a:latin typeface="Arial" pitchFamily="34" charset="0"/>
                <a:cs typeface="Arial" pitchFamily="34" charset="0"/>
              </a:rPr>
              <a:t>Ukupno </a:t>
            </a:r>
            <a:r>
              <a:rPr lang="hr-HR" sz="2600" dirty="0" smtClean="0">
                <a:latin typeface="Arial" pitchFamily="34" charset="0"/>
                <a:cs typeface="Arial" pitchFamily="34" charset="0"/>
              </a:rPr>
              <a:t>47,4 </a:t>
            </a:r>
            <a:r>
              <a:rPr lang="hr-HR" sz="2600" dirty="0">
                <a:latin typeface="Arial" pitchFamily="34" charset="0"/>
                <a:cs typeface="Arial" pitchFamily="34" charset="0"/>
              </a:rPr>
              <a:t>milijuna HRK</a:t>
            </a:r>
          </a:p>
          <a:p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200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>POTPORE PREMA SEKTORIMA</a:t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76" indent="-265176">
              <a:buNone/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Mjere lokalne potpore poljoprivredi i ruralnom razvoju:</a:t>
            </a:r>
          </a:p>
          <a:p>
            <a:pPr>
              <a:buFont typeface="+mj-lt"/>
              <a:buAutoNum type="arabicPeriod"/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Investicije u poljoprivrednim gospodarstvima</a:t>
            </a:r>
          </a:p>
          <a:p>
            <a:pPr>
              <a:buFont typeface="+mj-lt"/>
              <a:buAutoNum type="arabicPeriod"/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Prerada poljoprivrednih proizvoda i njihovo trženje</a:t>
            </a:r>
          </a:p>
          <a:p>
            <a:pPr>
              <a:buFont typeface="+mj-lt"/>
              <a:buAutoNum type="arabicPeriod"/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Udruživanje poljoprivrednika</a:t>
            </a:r>
          </a:p>
          <a:p>
            <a:pPr>
              <a:buFont typeface="+mj-lt"/>
              <a:buAutoNum type="arabicPeriod"/>
              <a:defRPr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Mladi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poljoprivrednici</a:t>
            </a:r>
          </a:p>
          <a:p>
            <a:pPr>
              <a:buFont typeface="+mj-lt"/>
              <a:buAutoNum type="arabicPeriod"/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Školovanje, prekvalifikacija i poduka</a:t>
            </a:r>
          </a:p>
          <a:p>
            <a:pPr>
              <a:buFont typeface="+mj-lt"/>
              <a:buAutoNum type="arabicPeriod"/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Mjere zaštite okoliša u području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poljoprivrede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i šumarstva</a:t>
            </a:r>
          </a:p>
          <a:p>
            <a:pPr>
              <a:buFont typeface="+mj-lt"/>
              <a:buAutoNum type="arabicPeriod"/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Projekti u šumarstvu i lovstvu</a:t>
            </a:r>
          </a:p>
          <a:p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298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>POTPORE PREMA SEKTORIMA</a:t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 startAt="9"/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Mjere uređenja zemljišta</a:t>
            </a:r>
          </a:p>
          <a:p>
            <a:pPr>
              <a:buFont typeface="+mj-lt"/>
              <a:buAutoNum type="arabicPeriod" startAt="9"/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Očuvanje kulturnog blaga, ruralnih običaja i održavanje manifestacija</a:t>
            </a:r>
          </a:p>
          <a:p>
            <a:pPr>
              <a:buFont typeface="+mj-lt"/>
              <a:buAutoNum type="arabicPeriod" startAt="9"/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Raznovrsne poljoprivredne i druge aktivnosti radi ostvarivanja dopunskih ili alternativnih izvora prihoda</a:t>
            </a:r>
          </a:p>
          <a:p>
            <a:pPr>
              <a:buFont typeface="+mj-lt"/>
              <a:buAutoNum type="arabicPeriod" startAt="9"/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Ruralni turizam i tradicionalni ruralni obrti</a:t>
            </a:r>
          </a:p>
          <a:p>
            <a:pPr>
              <a:buFont typeface="+mj-lt"/>
              <a:buAutoNum type="arabicPeriod" startAt="9"/>
              <a:defRPr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Poboljšanje 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ruralne infrastrukture  vezane za razvitak</a:t>
            </a:r>
          </a:p>
          <a:p>
            <a:pPr>
              <a:buFont typeface="+mj-lt"/>
              <a:buAutoNum type="arabicPeriod" startAt="9"/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Promocija poljoprivrednih proizvoda</a:t>
            </a:r>
          </a:p>
          <a:p>
            <a:pPr>
              <a:buFont typeface="+mj-lt"/>
              <a:buAutoNum type="arabicPeriod" startAt="9"/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Razvitak usluga u ruralnom prostoru</a:t>
            </a:r>
          </a:p>
          <a:p>
            <a:pPr marL="265176" indent="-265176">
              <a:defRPr/>
            </a:pPr>
            <a:endParaRPr lang="hr-HR" sz="3200" dirty="0">
              <a:latin typeface="Arial" pitchFamily="34" charset="0"/>
              <a:cs typeface="Arial" pitchFamily="34" charset="0"/>
            </a:endParaRPr>
          </a:p>
          <a:p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572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>SADRŽAJ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76" indent="-265176" algn="just">
              <a:defRPr/>
            </a:pPr>
            <a:r>
              <a:rPr lang="hr-HR" sz="3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Uvod</a:t>
            </a:r>
          </a:p>
          <a:p>
            <a:pPr marL="265176" indent="-265176" algn="just">
              <a:defRPr/>
            </a:pPr>
            <a:r>
              <a:rPr lang="hr-HR" sz="3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Kriteriji za rangiranje gospodarstava</a:t>
            </a:r>
          </a:p>
          <a:p>
            <a:pPr marL="265176" indent="-265176" algn="just">
              <a:defRPr/>
            </a:pPr>
            <a:r>
              <a:rPr lang="hr-HR" sz="3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Podjela na komercijalna i potencijalno komercijalna gospodarstva</a:t>
            </a:r>
          </a:p>
          <a:p>
            <a:pPr marL="265176" indent="-265176" algn="just">
              <a:defRPr/>
            </a:pPr>
            <a:r>
              <a:rPr lang="hr-HR" sz="3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Program potpore</a:t>
            </a:r>
          </a:p>
          <a:p>
            <a:pPr marL="265176" indent="-265176" algn="just">
              <a:defRPr/>
            </a:pPr>
            <a:r>
              <a:rPr lang="hr-HR" sz="3200" dirty="0">
                <a:latin typeface="Arial" pitchFamily="34" charset="0"/>
                <a:cs typeface="Arial" pitchFamily="34" charset="0"/>
              </a:rPr>
              <a:t>Prijedlog potpore</a:t>
            </a:r>
          </a:p>
        </p:txBody>
      </p:sp>
    </p:spTree>
    <p:extLst>
      <p:ext uri="{BB962C8B-B14F-4D97-AF65-F5344CB8AC3E}">
        <p14:creationId xmlns:p14="http://schemas.microsoft.com/office/powerpoint/2010/main" val="3616528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r>
              <a:rPr lang="hr-HR" sz="3200" dirty="0" smtClean="0">
                <a:latin typeface="Arial" pitchFamily="34" charset="0"/>
                <a:cs typeface="Arial" pitchFamily="34" charset="0"/>
              </a:rPr>
              <a:t>PRIJEDLOG POTPORE ZA KOMERCIJALNA GOSPODARSTVA</a:t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0">
              <a:buClr>
                <a:srgbClr val="92D050"/>
              </a:buClr>
              <a:buSzPct val="95000"/>
              <a:buFont typeface="+mj-lt"/>
              <a:buAutoNum type="arabicPeriod"/>
              <a:defRPr/>
            </a:pPr>
            <a:r>
              <a:rPr lang="hr-HR" sz="6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Troškovi </a:t>
            </a:r>
            <a:r>
              <a:rPr lang="hr-HR" sz="6000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promocije prehrambenih proizvoda</a:t>
            </a:r>
            <a:r>
              <a:rPr lang="hr-HR" sz="6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(web stranica, marketinške i promotivne kampanje)</a:t>
            </a:r>
          </a:p>
          <a:p>
            <a:pPr lvl="0">
              <a:buClr>
                <a:srgbClr val="92D050"/>
              </a:buClr>
              <a:buSzPct val="95000"/>
              <a:buFont typeface="+mj-lt"/>
              <a:buAutoNum type="arabicPeriod"/>
              <a:defRPr/>
            </a:pPr>
            <a:r>
              <a:rPr lang="hr-HR" sz="6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Troškovi </a:t>
            </a:r>
            <a:r>
              <a:rPr lang="hr-HR" sz="6000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edukacija/stručno osposobljavanje</a:t>
            </a:r>
            <a:r>
              <a:rPr lang="hr-HR" sz="6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poljoprivrednih proizvođača </a:t>
            </a:r>
          </a:p>
          <a:p>
            <a:pPr lvl="0">
              <a:buClr>
                <a:srgbClr val="92D050"/>
              </a:buClr>
              <a:buSzPct val="95000"/>
              <a:buFont typeface="+mj-lt"/>
              <a:buAutoNum type="arabicPeriod"/>
              <a:defRPr/>
            </a:pPr>
            <a:r>
              <a:rPr lang="hr-HR" sz="6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Troškovi analize i deklariranje gotovih prehrambenih proizvoda i vode u registriranim objektima – troškovi laboratorijskih ispitivanja</a:t>
            </a:r>
          </a:p>
          <a:p>
            <a:pPr lvl="0">
              <a:buClr>
                <a:srgbClr val="92D050"/>
              </a:buClr>
              <a:buSzPct val="95000"/>
              <a:buFont typeface="+mj-lt"/>
              <a:buAutoNum type="arabicPeriod"/>
              <a:defRPr/>
            </a:pPr>
            <a:r>
              <a:rPr lang="hr-HR" sz="6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Troškovi za </a:t>
            </a:r>
            <a:r>
              <a:rPr lang="hr-HR" sz="6000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inovativna rješenja</a:t>
            </a:r>
            <a:r>
              <a:rPr lang="hr-HR" sz="6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u poljoprivrednoj proizvodnji i/ili preradi poljoprivrednih proizvoda i/ili njihovu trženju</a:t>
            </a:r>
          </a:p>
          <a:p>
            <a:pPr lvl="0">
              <a:buClr>
                <a:srgbClr val="92D050"/>
              </a:buClr>
              <a:buSzPct val="95000"/>
              <a:buFont typeface="+mj-lt"/>
              <a:buAutoNum type="arabicPeriod"/>
              <a:defRPr/>
            </a:pPr>
            <a:r>
              <a:rPr lang="hr-HR" sz="6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Troškovi označavanja poljoprivrednih proizvoda  nekom od oznaka posebnih svojstava hrane (izvornosti, zemljopisnog </a:t>
            </a:r>
            <a:r>
              <a:rPr lang="hr-HR" sz="6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podrijetla</a:t>
            </a:r>
            <a:r>
              <a:rPr lang="hr-HR" sz="6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tradicionalnog </a:t>
            </a:r>
            <a:r>
              <a:rPr lang="hr-HR" sz="6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ugleda ...)</a:t>
            </a:r>
            <a:endParaRPr lang="hr-HR" sz="6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92D050"/>
              </a:buClr>
              <a:buSzPct val="95000"/>
              <a:buFont typeface="+mj-lt"/>
              <a:buAutoNum type="arabicPeriod"/>
              <a:defRPr/>
            </a:pPr>
            <a:r>
              <a:rPr lang="hr-HR" sz="6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Troškovi uvođenja standarda i sustava u poljoprivrednu proizvodnju (HACCP, GLOBAL G.A.P., ISO i Vodič dobre higijenske prakse)</a:t>
            </a:r>
          </a:p>
          <a:p>
            <a:pPr lvl="0">
              <a:buClr>
                <a:srgbClr val="92D050"/>
              </a:buClr>
              <a:buSzPct val="95000"/>
              <a:buFont typeface="+mj-lt"/>
              <a:buAutoNum type="arabicPeriod"/>
              <a:defRPr/>
            </a:pPr>
            <a:r>
              <a:rPr lang="hr-HR" sz="6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Osiguranje poljoprivredne proizvodnje</a:t>
            </a:r>
          </a:p>
          <a:p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3434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r>
              <a:rPr lang="hr-HR" sz="3200" dirty="0" smtClean="0">
                <a:latin typeface="Arial" pitchFamily="34" charset="0"/>
                <a:cs typeface="Arial" pitchFamily="34" charset="0"/>
              </a:rPr>
              <a:t>PRIJEDLOG POTPORE ZA POTENCIJALNO KOMERCIJALNA GOSPODARSTVA</a:t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Clr>
                <a:srgbClr val="92D050"/>
              </a:buClr>
              <a:buSzPct val="95000"/>
              <a:buFont typeface="+mj-lt"/>
              <a:buAutoNum type="arabicPeriod"/>
              <a:defRPr/>
            </a:pPr>
            <a:r>
              <a:rPr lang="hr-HR" sz="3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Sustav za navodnjavanje</a:t>
            </a:r>
          </a:p>
          <a:p>
            <a:pPr lvl="0">
              <a:buClr>
                <a:srgbClr val="92D050"/>
              </a:buClr>
              <a:buSzPct val="95000"/>
              <a:buFont typeface="+mj-lt"/>
              <a:buAutoNum type="arabicPeriod"/>
              <a:defRPr/>
            </a:pPr>
            <a:r>
              <a:rPr lang="hr-HR" sz="3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Zaštita višegodišnjih nasada od tuče</a:t>
            </a:r>
          </a:p>
          <a:p>
            <a:pPr lvl="0">
              <a:buClr>
                <a:srgbClr val="92D050"/>
              </a:buClr>
              <a:buSzPct val="95000"/>
              <a:buFont typeface="+mj-lt"/>
              <a:buAutoNum type="arabicPeriod"/>
              <a:defRPr/>
            </a:pPr>
            <a:r>
              <a:rPr lang="hr-HR" sz="3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Izgradnja, rekonstrukcija, adaptacija i opremanje farmi</a:t>
            </a:r>
          </a:p>
          <a:p>
            <a:pPr lvl="0">
              <a:buClr>
                <a:srgbClr val="92D050"/>
              </a:buClr>
              <a:buSzPct val="95000"/>
              <a:buFont typeface="+mj-lt"/>
              <a:buAutoNum type="arabicPeriod"/>
              <a:defRPr/>
            </a:pPr>
            <a:r>
              <a:rPr lang="hr-HR" sz="3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Legalizacija objekata za poljoprivrednu proizvodnju</a:t>
            </a:r>
          </a:p>
          <a:p>
            <a:pPr lvl="0">
              <a:buClr>
                <a:srgbClr val="92D050"/>
              </a:buClr>
              <a:buSzPct val="95000"/>
              <a:buFont typeface="+mj-lt"/>
              <a:buAutoNum type="arabicPeriod"/>
              <a:defRPr/>
            </a:pPr>
            <a:r>
              <a:rPr lang="hr-HR" sz="3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Pomoć novoosnovanim poljoprivrednim zadrugama za registraciju i početni rad</a:t>
            </a:r>
          </a:p>
          <a:p>
            <a:pPr lvl="0">
              <a:buClr>
                <a:srgbClr val="92D050"/>
              </a:buClr>
              <a:buSzPct val="95000"/>
              <a:buFont typeface="+mj-lt"/>
              <a:buAutoNum type="arabicPeriod"/>
              <a:defRPr/>
            </a:pPr>
            <a:r>
              <a:rPr lang="hr-HR" sz="3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Troškovi edukacija/stručno osposobljavanje poljoprivrednih proizvođača i </a:t>
            </a:r>
            <a:r>
              <a:rPr lang="hr-HR" sz="31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šumoposjednika</a:t>
            </a:r>
            <a:r>
              <a:rPr lang="hr-HR" sz="3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(trošak školarina)</a:t>
            </a:r>
          </a:p>
          <a:p>
            <a:pPr lvl="0">
              <a:buClr>
                <a:srgbClr val="92D050"/>
              </a:buClr>
              <a:buSzPct val="95000"/>
              <a:buFont typeface="+mj-lt"/>
              <a:buAutoNum type="arabicPeriod"/>
              <a:defRPr/>
            </a:pPr>
            <a:r>
              <a:rPr lang="hr-HR" sz="3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Trošak popravljanja strukture i plodnosti tla (gnojidba, obrada tla)</a:t>
            </a:r>
          </a:p>
          <a:p>
            <a:pPr lvl="0">
              <a:buClr>
                <a:srgbClr val="92D050"/>
              </a:buClr>
              <a:buSzPct val="95000"/>
              <a:buFont typeface="+mj-lt"/>
              <a:buAutoNum type="arabicPeriod"/>
              <a:defRPr/>
            </a:pPr>
            <a:r>
              <a:rPr lang="hr-HR" sz="3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Osiguranje poljoprivredne proizvodnje</a:t>
            </a:r>
          </a:p>
          <a:p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2286000" y="258743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5176" indent="-265176" algn="just">
              <a:defRPr/>
            </a:pPr>
            <a:endParaRPr lang="hr-HR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593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>SADRŽAJ</a:t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hr-HR" sz="3200" dirty="0" smtClean="0">
                <a:latin typeface="Arial" pitchFamily="34" charset="0"/>
                <a:cs typeface="Arial" pitchFamily="34" charset="0"/>
              </a:rPr>
              <a:t>Uvod</a:t>
            </a:r>
            <a:endParaRPr lang="hr-HR" sz="3200" dirty="0"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defRPr/>
            </a:pPr>
            <a:r>
              <a:rPr lang="hr-HR" sz="3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Kriteriji za rangiranje gospodarstava</a:t>
            </a:r>
          </a:p>
          <a:p>
            <a:pPr marL="265176" indent="-265176" algn="just">
              <a:defRPr/>
            </a:pPr>
            <a:r>
              <a:rPr lang="hr-HR" sz="3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Podjela na komercijalna i potencijalno komercijalna gospodarstva</a:t>
            </a:r>
          </a:p>
          <a:p>
            <a:pPr marL="265176" indent="-265176" algn="just">
              <a:defRPr/>
            </a:pPr>
            <a:r>
              <a:rPr lang="hr-HR" sz="3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Program potpore</a:t>
            </a:r>
          </a:p>
          <a:p>
            <a:pPr marL="265176" indent="-265176" algn="just">
              <a:defRPr/>
            </a:pPr>
            <a:r>
              <a:rPr lang="hr-HR" sz="3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Prijedlog potpore</a:t>
            </a:r>
          </a:p>
        </p:txBody>
      </p:sp>
    </p:spTree>
    <p:extLst>
      <p:ext uri="{BB962C8B-B14F-4D97-AF65-F5344CB8AC3E}">
        <p14:creationId xmlns:p14="http://schemas.microsoft.com/office/powerpoint/2010/main" val="18864659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65176" lvl="0" indent="-265176">
              <a:spcBef>
                <a:spcPct val="20000"/>
              </a:spcBef>
              <a:defRPr/>
            </a:pPr>
            <a:r>
              <a:rPr lang="hr-HR" sz="32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PRIJEDLOG POTPORE - PROCEDURE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3050" lvl="0" indent="-273050">
              <a:buClr>
                <a:srgbClr val="92D050"/>
              </a:buClr>
              <a:buSzPct val="95000"/>
              <a:buFont typeface="Wingdings 2" pitchFamily="18" charset="2"/>
              <a:buChar char=""/>
              <a:defRPr/>
            </a:pPr>
            <a:r>
              <a:rPr lang="hr-H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Vrijeme objave i trajanja natječaja?</a:t>
            </a:r>
          </a:p>
          <a:p>
            <a:pPr marL="273050" lvl="0" indent="-273050">
              <a:buClr>
                <a:srgbClr val="92D050"/>
              </a:buClr>
              <a:buSzPct val="95000"/>
              <a:buFont typeface="Wingdings 2" pitchFamily="18" charset="2"/>
              <a:buChar char=""/>
              <a:defRPr/>
            </a:pPr>
            <a:r>
              <a:rPr lang="hr-H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Trajanje obrade?</a:t>
            </a:r>
          </a:p>
          <a:p>
            <a:pPr marL="273050" lvl="0" indent="-273050">
              <a:buClr>
                <a:srgbClr val="92D050"/>
              </a:buClr>
              <a:buSzPct val="95000"/>
              <a:buFont typeface="Wingdings 2" pitchFamily="18" charset="2"/>
              <a:buChar char=""/>
              <a:defRPr/>
            </a:pPr>
            <a:r>
              <a:rPr lang="hr-H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Izrada investicijske studije kroz jednostavni poslovni plan?</a:t>
            </a:r>
          </a:p>
          <a:p>
            <a:pPr marL="273050" lvl="0" indent="-273050">
              <a:buClr>
                <a:srgbClr val="92D050"/>
              </a:buClr>
              <a:buSzPct val="95000"/>
              <a:buFont typeface="Wingdings 2" pitchFamily="18" charset="2"/>
              <a:buChar char=""/>
              <a:defRPr/>
            </a:pPr>
            <a:r>
              <a:rPr lang="hr-H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Ponude i potrebna dokumentacija (originali ili preslike)?</a:t>
            </a:r>
          </a:p>
          <a:p>
            <a:pPr marL="273050" lvl="0" indent="-273050">
              <a:buClr>
                <a:srgbClr val="92D050"/>
              </a:buClr>
              <a:buSzPct val="95000"/>
              <a:buFont typeface="Wingdings 2" pitchFamily="18" charset="2"/>
              <a:buChar char=""/>
              <a:defRPr/>
            </a:pPr>
            <a:r>
              <a:rPr lang="hr-H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Kriteriji rangiranja prijava?</a:t>
            </a:r>
          </a:p>
          <a:p>
            <a:pPr marL="273050" lvl="0" indent="-273050">
              <a:buClr>
                <a:srgbClr val="92D050"/>
              </a:buClr>
              <a:buSzPct val="95000"/>
              <a:buFont typeface="Wingdings 2" pitchFamily="18" charset="2"/>
              <a:buChar char=""/>
              <a:defRPr/>
            </a:pPr>
            <a:r>
              <a:rPr lang="hr-H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Načelo razmjerne podjele sredstava ili favoriziranje najboljih ili najbržih prijava?</a:t>
            </a:r>
          </a:p>
          <a:p>
            <a:pPr marL="273050" lvl="0" indent="-273050">
              <a:buClr>
                <a:srgbClr val="92D050"/>
              </a:buClr>
              <a:buSzPct val="95000"/>
              <a:buFont typeface="Wingdings 2" pitchFamily="18" charset="2"/>
              <a:buChar char=""/>
              <a:defRPr/>
            </a:pPr>
            <a:r>
              <a:rPr lang="hr-H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Kontrola na terenu?</a:t>
            </a:r>
          </a:p>
          <a:p>
            <a:pPr marL="273050" lvl="0" indent="-273050">
              <a:buClr>
                <a:srgbClr val="92D050"/>
              </a:buClr>
              <a:buSzPct val="95000"/>
              <a:buFont typeface="Wingdings 2" pitchFamily="18" charset="2"/>
              <a:buChar char=""/>
              <a:defRPr/>
            </a:pPr>
            <a:r>
              <a:rPr lang="hr-H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Ispunjenje poslovnog plana u Ex-post kontroli?</a:t>
            </a:r>
          </a:p>
          <a:p>
            <a:pPr marL="273050" lvl="0" indent="-273050">
              <a:buClr>
                <a:srgbClr val="92D050"/>
              </a:buClr>
              <a:buSzPct val="95000"/>
              <a:buFont typeface="Wingdings 2" pitchFamily="18" charset="2"/>
              <a:buChar char=""/>
              <a:defRPr/>
            </a:pPr>
            <a:r>
              <a:rPr lang="hr-H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Crna lista</a:t>
            </a:r>
            <a:endParaRPr lang="hr-H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764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>GRAD ZAGREB</a:t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65176" indent="-265176" algn="just">
              <a:defRPr/>
            </a:pPr>
            <a:r>
              <a:rPr lang="hr-HR" sz="3200" dirty="0">
                <a:latin typeface="Arial" pitchFamily="34" charset="0"/>
                <a:cs typeface="Arial" pitchFamily="34" charset="0"/>
              </a:rPr>
              <a:t>Površina 64.135 hektara</a:t>
            </a:r>
          </a:p>
          <a:p>
            <a:pPr marL="265176" indent="-265176" algn="just">
              <a:defRPr/>
            </a:pPr>
            <a:r>
              <a:rPr lang="hr-HR" sz="3200" dirty="0">
                <a:latin typeface="Arial" pitchFamily="34" charset="0"/>
                <a:cs typeface="Arial" pitchFamily="34" charset="0"/>
              </a:rPr>
              <a:t>Prema statističkom ljetopisu (2012.) na području Grada Zagreba zabilježeno je:</a:t>
            </a:r>
          </a:p>
          <a:p>
            <a:pPr marL="631889" lvl="1" indent="-265176" algn="just">
              <a:defRPr/>
            </a:pPr>
            <a:r>
              <a:rPr lang="hr-HR" sz="3200" dirty="0">
                <a:latin typeface="Arial" pitchFamily="34" charset="0"/>
                <a:cs typeface="Arial" pitchFamily="34" charset="0"/>
              </a:rPr>
              <a:t>4.151 grla goveda</a:t>
            </a:r>
          </a:p>
          <a:p>
            <a:pPr marL="631889" lvl="1" indent="-265176" algn="just">
              <a:defRPr/>
            </a:pPr>
            <a:r>
              <a:rPr lang="hr-HR" sz="3200" dirty="0">
                <a:latin typeface="Arial" pitchFamily="34" charset="0"/>
                <a:cs typeface="Arial" pitchFamily="34" charset="0"/>
              </a:rPr>
              <a:t>9.242 grla svinja</a:t>
            </a:r>
          </a:p>
          <a:p>
            <a:pPr marL="631889" lvl="1" indent="-265176" algn="just">
              <a:defRPr/>
            </a:pPr>
            <a:r>
              <a:rPr lang="hr-HR" sz="3200" dirty="0">
                <a:latin typeface="Arial" pitchFamily="34" charset="0"/>
                <a:cs typeface="Arial" pitchFamily="34" charset="0"/>
              </a:rPr>
              <a:t>2.171 ha kukuruza</a:t>
            </a:r>
          </a:p>
          <a:p>
            <a:pPr marL="631889" lvl="1" indent="-265176" algn="just">
              <a:defRPr/>
            </a:pPr>
            <a:r>
              <a:rPr lang="hr-HR" sz="3200" dirty="0">
                <a:latin typeface="Arial" pitchFamily="34" charset="0"/>
                <a:cs typeface="Arial" pitchFamily="34" charset="0"/>
              </a:rPr>
              <a:t>500 ha pšenice i ječma</a:t>
            </a:r>
          </a:p>
          <a:p>
            <a:pPr marL="631889" lvl="1" indent="-265176" algn="just">
              <a:defRPr/>
            </a:pPr>
            <a:r>
              <a:rPr lang="hr-HR" sz="3200" dirty="0">
                <a:latin typeface="Arial" pitchFamily="34" charset="0"/>
                <a:cs typeface="Arial" pitchFamily="34" charset="0"/>
              </a:rPr>
              <a:t>466 ha vinograda (15.000 hl vina)</a:t>
            </a:r>
          </a:p>
          <a:p>
            <a:pPr marL="631889" lvl="1" indent="-265176" algn="just">
              <a:defRPr/>
            </a:pPr>
            <a:r>
              <a:rPr lang="hr-HR" sz="3200" dirty="0">
                <a:latin typeface="Arial" pitchFamily="34" charset="0"/>
                <a:cs typeface="Arial" pitchFamily="34" charset="0"/>
              </a:rPr>
              <a:t>&gt; 100 ha krumpira</a:t>
            </a:r>
          </a:p>
          <a:p>
            <a:pPr marL="631889" lvl="1" indent="-265176" algn="just">
              <a:defRPr/>
            </a:pPr>
            <a:r>
              <a:rPr lang="hr-HR" sz="3200" dirty="0">
                <a:latin typeface="Arial" pitchFamily="34" charset="0"/>
                <a:cs typeface="Arial" pitchFamily="34" charset="0"/>
              </a:rPr>
              <a:t>60 ha kupusa i kelja</a:t>
            </a:r>
          </a:p>
          <a:p>
            <a:pPr marL="631889" lvl="1" indent="-265176" algn="just">
              <a:defRPr/>
            </a:pPr>
            <a:r>
              <a:rPr lang="hr-HR" sz="3200" dirty="0">
                <a:latin typeface="Arial" pitchFamily="34" charset="0"/>
                <a:cs typeface="Arial" pitchFamily="34" charset="0"/>
              </a:rPr>
              <a:t>53 ha graha</a:t>
            </a:r>
          </a:p>
          <a:p>
            <a:pPr marL="631889" lvl="1" indent="-265176" algn="just">
              <a:defRPr/>
            </a:pPr>
            <a:r>
              <a:rPr lang="hr-HR" sz="3200" dirty="0">
                <a:latin typeface="Arial" pitchFamily="34" charset="0"/>
                <a:cs typeface="Arial" pitchFamily="34" charset="0"/>
              </a:rPr>
              <a:t>15 ha crvenog luka i češnjaka</a:t>
            </a:r>
          </a:p>
          <a:p>
            <a:pPr marL="631889" lvl="1" indent="-265176" algn="just">
              <a:defRPr/>
            </a:pPr>
            <a:r>
              <a:rPr lang="hr-HR" sz="3200" dirty="0">
                <a:latin typeface="Arial" pitchFamily="34" charset="0"/>
                <a:cs typeface="Arial" pitchFamily="34" charset="0"/>
              </a:rPr>
              <a:t>&lt; 300.000 stabala jabuka</a:t>
            </a:r>
          </a:p>
          <a:p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Anastasia\Desktop\Grad Zagreb\download z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424238"/>
            <a:ext cx="29845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9848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65176" indent="-265176">
              <a:defRPr/>
            </a:pPr>
            <a:r>
              <a:rPr lang="hr-HR" sz="2800" dirty="0">
                <a:latin typeface="Arial" pitchFamily="34" charset="0"/>
                <a:cs typeface="Arial" pitchFamily="34" charset="0"/>
              </a:rPr>
              <a:t>KLJUČNE PRETPOSTAVKE I IZVORI PODATAKA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Katalog kalkulacija poljoprivredne proizvodnje 2012. (PSS)</a:t>
            </a:r>
          </a:p>
          <a:p>
            <a:pPr algn="just"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Korisnici mjera potpore ruralnog razvitka Grada Zagreba u 2012. godini</a:t>
            </a:r>
          </a:p>
          <a:p>
            <a:pPr algn="just"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Uredba Europske Komisije o rangiranju:</a:t>
            </a:r>
          </a:p>
          <a:p>
            <a:pPr lvl="1" algn="just">
              <a:buFont typeface="Arial" pitchFamily="34" charset="0"/>
              <a:buChar char="•"/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1242/2008 – </a:t>
            </a:r>
            <a:r>
              <a:rPr lang="hr-HR" sz="2400" dirty="0" err="1">
                <a:latin typeface="Arial" pitchFamily="34" charset="0"/>
                <a:cs typeface="Arial" pitchFamily="34" charset="0"/>
              </a:rPr>
              <a:t>Establishing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 a </a:t>
            </a:r>
            <a:r>
              <a:rPr lang="hr-HR" sz="2400" dirty="0" err="1">
                <a:latin typeface="Arial" pitchFamily="34" charset="0"/>
                <a:cs typeface="Arial" pitchFamily="34" charset="0"/>
              </a:rPr>
              <a:t>Community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>
                <a:latin typeface="Arial" pitchFamily="34" charset="0"/>
                <a:cs typeface="Arial" pitchFamily="34" charset="0"/>
              </a:rPr>
              <a:t>typology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 for </a:t>
            </a:r>
            <a:r>
              <a:rPr lang="hr-HR" sz="2400" dirty="0" err="1">
                <a:latin typeface="Arial" pitchFamily="34" charset="0"/>
                <a:cs typeface="Arial" pitchFamily="34" charset="0"/>
              </a:rPr>
              <a:t>agricultural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>
                <a:latin typeface="Arial" pitchFamily="34" charset="0"/>
                <a:cs typeface="Arial" pitchFamily="34" charset="0"/>
              </a:rPr>
              <a:t>holdings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hr-HR" sz="2400" dirty="0" err="1">
                <a:latin typeface="Arial" pitchFamily="34" charset="0"/>
                <a:cs typeface="Arial" pitchFamily="34" charset="0"/>
              </a:rPr>
              <a:t>Annex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 2, </a:t>
            </a:r>
            <a:r>
              <a:rPr lang="hr-HR" sz="2400" dirty="0" err="1">
                <a:latin typeface="Arial" pitchFamily="34" charset="0"/>
                <a:cs typeface="Arial" pitchFamily="34" charset="0"/>
              </a:rPr>
              <a:t>Economic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>
                <a:latin typeface="Arial" pitchFamily="34" charset="0"/>
                <a:cs typeface="Arial" pitchFamily="34" charset="0"/>
              </a:rPr>
              <a:t>size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>
                <a:latin typeface="Arial" pitchFamily="34" charset="0"/>
                <a:cs typeface="Arial" pitchFamily="34" charset="0"/>
              </a:rPr>
              <a:t>holdings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)</a:t>
            </a:r>
          </a:p>
          <a:p>
            <a:pPr lvl="1" algn="just">
              <a:buFont typeface="Arial" pitchFamily="34" charset="0"/>
              <a:buChar char="•"/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867/2009 – </a:t>
            </a:r>
            <a:r>
              <a:rPr lang="hr-HR" sz="2400" dirty="0" err="1">
                <a:latin typeface="Arial" pitchFamily="34" charset="0"/>
                <a:cs typeface="Arial" pitchFamily="34" charset="0"/>
              </a:rPr>
              <a:t>Amending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>
                <a:latin typeface="Arial" pitchFamily="34" charset="0"/>
                <a:cs typeface="Arial" pitchFamily="34" charset="0"/>
              </a:rPr>
              <a:t>correcting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err="1">
                <a:latin typeface="Arial" pitchFamily="34" charset="0"/>
                <a:cs typeface="Arial" pitchFamily="34" charset="0"/>
              </a:rPr>
              <a:t>Regulation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 (EC) 1242/2008</a:t>
            </a:r>
          </a:p>
          <a:p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210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>SADRŽAJ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76" indent="-265176" algn="just">
              <a:defRPr/>
            </a:pPr>
            <a:r>
              <a:rPr lang="hr-HR" sz="3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Uvod</a:t>
            </a:r>
          </a:p>
          <a:p>
            <a:pPr marL="265176" indent="-265176" algn="just">
              <a:defRPr/>
            </a:pPr>
            <a:r>
              <a:rPr lang="hr-HR" sz="3200" dirty="0">
                <a:latin typeface="Arial" pitchFamily="34" charset="0"/>
                <a:cs typeface="Arial" pitchFamily="34" charset="0"/>
              </a:rPr>
              <a:t>Kriteriji za rangiranje gospodarstava</a:t>
            </a:r>
          </a:p>
          <a:p>
            <a:pPr marL="265176" indent="-265176" algn="just">
              <a:defRPr/>
            </a:pPr>
            <a:r>
              <a:rPr lang="hr-HR" sz="3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Podjela na komercijalna i potencijalno komercijalna gospodarstva</a:t>
            </a:r>
          </a:p>
          <a:p>
            <a:pPr marL="265176" indent="-265176" algn="just">
              <a:defRPr/>
            </a:pPr>
            <a:r>
              <a:rPr lang="hr-HR" sz="3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Program potpore</a:t>
            </a:r>
          </a:p>
          <a:p>
            <a:pPr marL="265176" indent="-265176" algn="just">
              <a:defRPr/>
            </a:pPr>
            <a:r>
              <a:rPr lang="hr-HR" sz="3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Prijedlog potpore</a:t>
            </a:r>
          </a:p>
          <a:p>
            <a:pPr marL="0" indent="0">
              <a:buNone/>
            </a:pP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333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>KRITERIJI ZA RANGIRANJE</a:t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265176" indent="-265176" algn="ctr">
              <a:buNone/>
              <a:defRPr/>
            </a:pPr>
            <a:endParaRPr lang="hr-HR" sz="3200" dirty="0">
              <a:latin typeface="Arial" pitchFamily="34" charset="0"/>
              <a:cs typeface="Arial" pitchFamily="34" charset="0"/>
            </a:endParaRPr>
          </a:p>
          <a:p>
            <a:pPr marL="265176" indent="-265176">
              <a:defRPr/>
            </a:pPr>
            <a:endParaRPr lang="hr-HR" sz="3200" dirty="0">
              <a:latin typeface="Arial" pitchFamily="34" charset="0"/>
              <a:cs typeface="Arial" pitchFamily="34" charset="0"/>
            </a:endParaRPr>
          </a:p>
          <a:p>
            <a:pPr marL="265176" indent="-265176">
              <a:defRPr/>
            </a:pPr>
            <a:r>
              <a:rPr lang="hr-HR" sz="6700" dirty="0">
                <a:latin typeface="Arial" pitchFamily="34" charset="0"/>
                <a:cs typeface="Arial" pitchFamily="34" charset="0"/>
              </a:rPr>
              <a:t>Sukladno proizvodnim resursima, poljoprivredna gospodarstva su svrstana u razrede:</a:t>
            </a:r>
          </a:p>
          <a:p>
            <a:pPr marL="631889" lvl="1" indent="-265176">
              <a:defRPr/>
            </a:pPr>
            <a:r>
              <a:rPr lang="hr-HR" sz="6700" b="1" dirty="0">
                <a:latin typeface="Arial" pitchFamily="34" charset="0"/>
                <a:cs typeface="Arial" pitchFamily="34" charset="0"/>
              </a:rPr>
              <a:t>ES14 (</a:t>
            </a:r>
            <a:r>
              <a:rPr lang="hr-HR" sz="6700" b="1" dirty="0" err="1">
                <a:latin typeface="Arial" pitchFamily="34" charset="0"/>
                <a:cs typeface="Arial" pitchFamily="34" charset="0"/>
              </a:rPr>
              <a:t>Economic</a:t>
            </a:r>
            <a:r>
              <a:rPr lang="hr-HR" sz="6700" b="1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6700" b="1" dirty="0" err="1">
                <a:latin typeface="Arial" pitchFamily="34" charset="0"/>
                <a:cs typeface="Arial" pitchFamily="34" charset="0"/>
              </a:rPr>
              <a:t>size</a:t>
            </a:r>
            <a:r>
              <a:rPr lang="hr-HR" sz="6700" b="1" dirty="0">
                <a:latin typeface="Arial" pitchFamily="34" charset="0"/>
                <a:cs typeface="Arial" pitchFamily="34" charset="0"/>
              </a:rPr>
              <a:t> 14)</a:t>
            </a:r>
          </a:p>
          <a:p>
            <a:pPr marL="631889" lvl="1" indent="-265176">
              <a:defRPr/>
            </a:pPr>
            <a:r>
              <a:rPr lang="hr-HR" sz="6700" dirty="0">
                <a:latin typeface="Arial" pitchFamily="34" charset="0"/>
                <a:cs typeface="Arial" pitchFamily="34" charset="0"/>
              </a:rPr>
              <a:t>ES9 (</a:t>
            </a:r>
            <a:r>
              <a:rPr lang="hr-HR" sz="6700" dirty="0" err="1">
                <a:latin typeface="Arial" pitchFamily="34" charset="0"/>
                <a:cs typeface="Arial" pitchFamily="34" charset="0"/>
              </a:rPr>
              <a:t>Economic</a:t>
            </a:r>
            <a:r>
              <a:rPr lang="hr-HR" sz="67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6700" dirty="0" err="1">
                <a:latin typeface="Arial" pitchFamily="34" charset="0"/>
                <a:cs typeface="Arial" pitchFamily="34" charset="0"/>
              </a:rPr>
              <a:t>size</a:t>
            </a:r>
            <a:r>
              <a:rPr lang="hr-HR" sz="6700" dirty="0">
                <a:latin typeface="Arial" pitchFamily="34" charset="0"/>
                <a:cs typeface="Arial" pitchFamily="34" charset="0"/>
              </a:rPr>
              <a:t> 9)</a:t>
            </a:r>
          </a:p>
          <a:p>
            <a:pPr marL="631889" lvl="1" indent="-265176">
              <a:defRPr/>
            </a:pPr>
            <a:r>
              <a:rPr lang="hr-HR" sz="6700" dirty="0">
                <a:latin typeface="Arial" pitchFamily="34" charset="0"/>
                <a:cs typeface="Arial" pitchFamily="34" charset="0"/>
              </a:rPr>
              <a:t>ES6 (</a:t>
            </a:r>
            <a:r>
              <a:rPr lang="hr-HR" sz="6700" dirty="0" err="1">
                <a:latin typeface="Arial" pitchFamily="34" charset="0"/>
                <a:cs typeface="Arial" pitchFamily="34" charset="0"/>
              </a:rPr>
              <a:t>Economic</a:t>
            </a:r>
            <a:r>
              <a:rPr lang="hr-HR" sz="67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6700" dirty="0" err="1">
                <a:latin typeface="Arial" pitchFamily="34" charset="0"/>
                <a:cs typeface="Arial" pitchFamily="34" charset="0"/>
              </a:rPr>
              <a:t>size</a:t>
            </a:r>
            <a:r>
              <a:rPr lang="hr-HR" sz="6700" dirty="0">
                <a:latin typeface="Arial" pitchFamily="34" charset="0"/>
                <a:cs typeface="Arial" pitchFamily="34" charset="0"/>
              </a:rPr>
              <a:t> 6)</a:t>
            </a:r>
          </a:p>
          <a:p>
            <a:pPr marL="265176" indent="-265176">
              <a:defRPr/>
            </a:pPr>
            <a:endParaRPr lang="hr-HR" sz="6700" dirty="0">
              <a:latin typeface="Arial" pitchFamily="34" charset="0"/>
              <a:cs typeface="Arial" pitchFamily="34" charset="0"/>
            </a:endParaRPr>
          </a:p>
          <a:p>
            <a:pPr marL="265176" indent="-265176" algn="just">
              <a:defRPr/>
            </a:pPr>
            <a:r>
              <a:rPr lang="hr-HR" sz="6700" dirty="0">
                <a:latin typeface="Arial" pitchFamily="34" charset="0"/>
                <a:cs typeface="Arial" pitchFamily="34" charset="0"/>
              </a:rPr>
              <a:t>U obzir je uzeta prosječna mjesečna bruto plaća u sektoru Poljoprivreda, šumarstvo i ribarstvo u RH u 2011. godini  6.681 HRK, odnosno 4.858 HRK neto (DZS), te mjesečna neto plaća u veljači 2013 u gradu Zagrebu 9.817 bruto, odnosno 6.455 neto ( GU za strategijsko planiranje i razvoj grada).</a:t>
            </a:r>
          </a:p>
          <a:p>
            <a:pPr marL="265176" indent="-265176" algn="just">
              <a:buFont typeface="Wingdings" pitchFamily="2" charset="2"/>
              <a:buChar char="§"/>
              <a:defRPr/>
            </a:pPr>
            <a:endParaRPr lang="hr-HR" sz="3200" dirty="0">
              <a:latin typeface="Arial" pitchFamily="34" charset="0"/>
              <a:cs typeface="Arial" pitchFamily="34" charset="0"/>
            </a:endParaRPr>
          </a:p>
          <a:p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8313" y="900113"/>
            <a:ext cx="8424862" cy="5399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indent="-265176" algn="ctr">
              <a:buFont typeface="Wingdings 2"/>
              <a:buNone/>
              <a:defRPr/>
            </a:pPr>
            <a:endParaRPr lang="hr-HR" sz="2000" smtClean="0">
              <a:latin typeface="Times New Roman" pitchFamily="18" charset="0"/>
              <a:cs typeface="Times New Roman" pitchFamily="18" charset="0"/>
            </a:endParaRPr>
          </a:p>
          <a:p>
            <a:pPr marL="265176" indent="-265176" algn="just">
              <a:buFont typeface="Wingdings" pitchFamily="2" charset="2"/>
              <a:buChar char="§"/>
              <a:defRPr/>
            </a:pPr>
            <a:r>
              <a:rPr lang="hr-HR" sz="2000" smtClean="0">
                <a:latin typeface="+mj-lt"/>
                <a:cs typeface="Times New Roman" pitchFamily="18" charset="0"/>
              </a:rPr>
              <a:t>Rangiranje gospodarstava sukladno prihodima:</a:t>
            </a:r>
          </a:p>
          <a:p>
            <a:pPr marL="265176" indent="-265176" algn="just">
              <a:buFont typeface="Wingdings" pitchFamily="2" charset="2"/>
              <a:buChar char="§"/>
              <a:defRPr/>
            </a:pP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770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65176" indent="-265176">
              <a:defRPr/>
            </a:pPr>
            <a:r>
              <a:rPr lang="hr-HR" sz="3200" dirty="0">
                <a:latin typeface="Arial" pitchFamily="34" charset="0"/>
                <a:cs typeface="Arial" pitchFamily="34" charset="0"/>
              </a:rPr>
              <a:t>RAZREDI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Gospodarstva su </a:t>
            </a:r>
            <a:r>
              <a:rPr lang="hr-HR" sz="2400" dirty="0" err="1">
                <a:latin typeface="Arial" pitchFamily="34" charset="0"/>
                <a:cs typeface="Arial" pitchFamily="34" charset="0"/>
              </a:rPr>
              <a:t>podjeljena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 prema:</a:t>
            </a:r>
          </a:p>
          <a:p>
            <a:pPr lvl="1"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Sektoru </a:t>
            </a:r>
          </a:p>
          <a:p>
            <a:pPr lvl="2">
              <a:defRPr/>
            </a:pPr>
            <a:r>
              <a:rPr lang="hr-HR" dirty="0">
                <a:latin typeface="Arial" pitchFamily="34" charset="0"/>
                <a:cs typeface="Arial" pitchFamily="34" charset="0"/>
              </a:rPr>
              <a:t>Voćarstvo</a:t>
            </a:r>
          </a:p>
          <a:p>
            <a:pPr lvl="2">
              <a:defRPr/>
            </a:pPr>
            <a:r>
              <a:rPr lang="hr-HR" dirty="0">
                <a:latin typeface="Arial" pitchFamily="34" charset="0"/>
                <a:cs typeface="Arial" pitchFamily="34" charset="0"/>
              </a:rPr>
              <a:t>Stočarstvo</a:t>
            </a:r>
          </a:p>
          <a:p>
            <a:pPr lvl="2">
              <a:defRPr/>
            </a:pPr>
            <a:r>
              <a:rPr lang="hr-HR" dirty="0">
                <a:latin typeface="Arial" pitchFamily="34" charset="0"/>
                <a:cs typeface="Arial" pitchFamily="34" charset="0"/>
              </a:rPr>
              <a:t>Ratarstvo</a:t>
            </a:r>
          </a:p>
          <a:p>
            <a:pPr lvl="2">
              <a:defRPr/>
            </a:pPr>
            <a:r>
              <a:rPr lang="hr-HR" dirty="0">
                <a:latin typeface="Arial" pitchFamily="34" charset="0"/>
                <a:cs typeface="Arial" pitchFamily="34" charset="0"/>
              </a:rPr>
              <a:t>Povrćarstvo</a:t>
            </a:r>
          </a:p>
          <a:p>
            <a:pPr lvl="1"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prema Standard </a:t>
            </a:r>
            <a:r>
              <a:rPr lang="hr-HR" sz="2400" dirty="0" err="1">
                <a:latin typeface="Arial" pitchFamily="34" charset="0"/>
                <a:cs typeface="Arial" pitchFamily="34" charset="0"/>
              </a:rPr>
              <a:t>Output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-u (SO)</a:t>
            </a:r>
          </a:p>
          <a:p>
            <a:pPr lvl="2">
              <a:defRPr/>
            </a:pPr>
            <a:r>
              <a:rPr lang="hr-HR" dirty="0">
                <a:latin typeface="Arial" pitchFamily="34" charset="0"/>
                <a:cs typeface="Arial" pitchFamily="34" charset="0"/>
              </a:rPr>
              <a:t>Komercijalna</a:t>
            </a:r>
          </a:p>
          <a:p>
            <a:pPr lvl="2">
              <a:defRPr/>
            </a:pPr>
            <a:r>
              <a:rPr lang="hr-HR" dirty="0">
                <a:latin typeface="Arial" pitchFamily="34" charset="0"/>
                <a:cs typeface="Arial" pitchFamily="34" charset="0"/>
              </a:rPr>
              <a:t>Nekomercijalna</a:t>
            </a:r>
          </a:p>
          <a:p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656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65176" indent="-265176">
              <a:defRPr/>
            </a:pPr>
            <a:r>
              <a:rPr lang="hr-HR" sz="3200" dirty="0">
                <a:latin typeface="Arial" pitchFamily="34" charset="0"/>
                <a:cs typeface="Arial" pitchFamily="34" charset="0"/>
              </a:rPr>
              <a:t>VOĆARSTVO – Komercijalni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sz="2600" dirty="0">
                <a:latin typeface="Arial" pitchFamily="34" charset="0"/>
                <a:cs typeface="Arial" pitchFamily="34" charset="0"/>
              </a:rPr>
              <a:t>Ukupno: 33</a:t>
            </a:r>
          </a:p>
          <a:p>
            <a:pPr>
              <a:defRPr/>
            </a:pPr>
            <a:r>
              <a:rPr lang="hr-HR" sz="2600" dirty="0">
                <a:latin typeface="Arial" pitchFamily="34" charset="0"/>
                <a:cs typeface="Arial" pitchFamily="34" charset="0"/>
              </a:rPr>
              <a:t>Kulture:</a:t>
            </a:r>
          </a:p>
          <a:p>
            <a:pPr lvl="1">
              <a:defRPr/>
            </a:pPr>
            <a:r>
              <a:rPr lang="hr-HR" sz="2600" dirty="0">
                <a:latin typeface="Arial" pitchFamily="34" charset="0"/>
                <a:cs typeface="Arial" pitchFamily="34" charset="0"/>
              </a:rPr>
              <a:t>jagode, borovnice, </a:t>
            </a:r>
            <a:r>
              <a:rPr lang="hr-HR" sz="2600" dirty="0" err="1">
                <a:latin typeface="Arial" pitchFamily="34" charset="0"/>
                <a:cs typeface="Arial" pitchFamily="34" charset="0"/>
              </a:rPr>
              <a:t>aronija</a:t>
            </a:r>
            <a:r>
              <a:rPr lang="hr-HR" sz="2600" dirty="0">
                <a:latin typeface="Arial" pitchFamily="34" charset="0"/>
                <a:cs typeface="Arial" pitchFamily="34" charset="0"/>
              </a:rPr>
              <a:t>, jabuke, vinske sorte, kruške, trešnje, šljive, višnje, breskve, orah, lješnjak, </a:t>
            </a:r>
            <a:r>
              <a:rPr lang="hr-HR" sz="2600" dirty="0" err="1">
                <a:latin typeface="Arial" pitchFamily="34" charset="0"/>
                <a:cs typeface="Arial" pitchFamily="34" charset="0"/>
              </a:rPr>
              <a:t>kupine..</a:t>
            </a:r>
            <a:r>
              <a:rPr lang="hr-HR" sz="26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/>
            </a:pPr>
            <a:r>
              <a:rPr lang="hr-HR" sz="2600" dirty="0">
                <a:latin typeface="Arial" pitchFamily="34" charset="0"/>
                <a:cs typeface="Arial" pitchFamily="34" charset="0"/>
              </a:rPr>
              <a:t>SO (EUR): 25.000 – 750.000</a:t>
            </a:r>
          </a:p>
          <a:p>
            <a:pPr>
              <a:defRPr/>
            </a:pPr>
            <a:r>
              <a:rPr lang="hr-HR" sz="2600" dirty="0">
                <a:latin typeface="Arial" pitchFamily="34" charset="0"/>
                <a:cs typeface="Arial" pitchFamily="34" charset="0"/>
              </a:rPr>
              <a:t>Razredi: 6 – 10</a:t>
            </a:r>
          </a:p>
          <a:p>
            <a:pPr>
              <a:defRPr/>
            </a:pPr>
            <a:endParaRPr lang="hr-HR" sz="26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hr-HR" sz="2600" dirty="0">
                <a:latin typeface="Arial" pitchFamily="34" charset="0"/>
                <a:cs typeface="Arial" pitchFamily="34" charset="0"/>
                <a:hlinkClick r:id="rId2" action="ppaction://hlinkfile"/>
              </a:rPr>
              <a:t>Popis komercijalnih voćara</a:t>
            </a:r>
            <a:endParaRPr lang="hr-HR" sz="2600" dirty="0">
              <a:latin typeface="Arial" pitchFamily="34" charset="0"/>
              <a:cs typeface="Arial" pitchFamily="34" charset="0"/>
            </a:endParaRPr>
          </a:p>
          <a:p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 descr="C:\Users\Anastasia\Desktop\Grad Zagreb\jago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717032"/>
            <a:ext cx="2899023" cy="21714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26541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>VOĆARSTVO – Potencijalno komercijalni</a:t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Ukupno: 32</a:t>
            </a:r>
          </a:p>
          <a:p>
            <a:pPr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Kulture:</a:t>
            </a:r>
          </a:p>
          <a:p>
            <a:pPr lvl="1"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jagode, borovnice, </a:t>
            </a:r>
            <a:r>
              <a:rPr lang="hr-HR" sz="2400" dirty="0" err="1">
                <a:latin typeface="Arial" pitchFamily="34" charset="0"/>
                <a:cs typeface="Arial" pitchFamily="34" charset="0"/>
              </a:rPr>
              <a:t>aronija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, jabuke, vinske sorte, kruške, trešnje, šljive, višnje, breskve, orah, lješnjak, </a:t>
            </a:r>
            <a:r>
              <a:rPr lang="hr-HR" sz="2400" dirty="0" err="1">
                <a:latin typeface="Arial" pitchFamily="34" charset="0"/>
                <a:cs typeface="Arial" pitchFamily="34" charset="0"/>
              </a:rPr>
              <a:t>kupine..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SO (EUR): 8.000 – 25.000</a:t>
            </a:r>
          </a:p>
          <a:p>
            <a:pPr>
              <a:defRPr/>
            </a:pPr>
            <a:r>
              <a:rPr lang="hr-HR" sz="2400" dirty="0">
                <a:latin typeface="Arial" pitchFamily="34" charset="0"/>
                <a:cs typeface="Arial" pitchFamily="34" charset="0"/>
              </a:rPr>
              <a:t>Razredi: 4-5</a:t>
            </a:r>
          </a:p>
          <a:p>
            <a:pPr>
              <a:defRPr/>
            </a:pPr>
            <a:endParaRPr lang="hr-HR" sz="2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hr-HR" sz="2400" dirty="0">
                <a:latin typeface="Arial" pitchFamily="34" charset="0"/>
                <a:cs typeface="Arial" pitchFamily="34" charset="0"/>
                <a:hlinkClick r:id="rId2" action="ppaction://hlinkfile"/>
              </a:rPr>
              <a:t>Popis potencijalno komercijalnih voćara</a:t>
            </a:r>
            <a:endParaRPr lang="hr-HR" sz="2400" dirty="0">
              <a:latin typeface="Arial" pitchFamily="34" charset="0"/>
              <a:cs typeface="Arial" pitchFamily="34" charset="0"/>
            </a:endParaRPr>
          </a:p>
          <a:p>
            <a:pPr marL="265176" indent="-265176">
              <a:defRPr/>
            </a:pPr>
            <a:endParaRPr lang="hr-HR" sz="3200" dirty="0">
              <a:latin typeface="Arial" pitchFamily="34" charset="0"/>
              <a:cs typeface="Arial" pitchFamily="34" charset="0"/>
            </a:endParaRPr>
          </a:p>
          <a:p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1719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858</Words>
  <Application>Microsoft Office PowerPoint</Application>
  <PresentationFormat>On-screen Show (4:3)</PresentationFormat>
  <Paragraphs>197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Tema sustava Office</vt:lpstr>
      <vt:lpstr> KRITERIJI ZA RANGIRANJE POLJOPRIVREDNIH GOSPODARSTAVA NA PODRUČJU GRADA ZAGREBA I PRIJEDLOG MJERA ZA PERIOD 2016.-2020.</vt:lpstr>
      <vt:lpstr>SADRŽAJ </vt:lpstr>
      <vt:lpstr>GRAD ZAGREB </vt:lpstr>
      <vt:lpstr>KLJUČNE PRETPOSTAVKE I IZVORI PODATAKA</vt:lpstr>
      <vt:lpstr>SADRŽAJ</vt:lpstr>
      <vt:lpstr>KRITERIJI ZA RANGIRANJE </vt:lpstr>
      <vt:lpstr>RAZREDI</vt:lpstr>
      <vt:lpstr>VOĆARSTVO – Komercijalni</vt:lpstr>
      <vt:lpstr>VOĆARSTVO – Potencijalno komercijalni </vt:lpstr>
      <vt:lpstr>RATARSTVO </vt:lpstr>
      <vt:lpstr>STOČARSTVO - Komercijalni </vt:lpstr>
      <vt:lpstr> STOČARSTVO - potencijalno komercijalni </vt:lpstr>
      <vt:lpstr>SADRŽAJ</vt:lpstr>
      <vt:lpstr>PROGRAM POTICANJA RAZVITKA POLJOPRIVREDE I ŠUMARSTVA NA PODRUČJU GRADA ZAGREBA</vt:lpstr>
      <vt:lpstr>POTPORE PREMA SEKTORIMA </vt:lpstr>
      <vt:lpstr>POTPORE PREMA SEKTORIMA </vt:lpstr>
      <vt:lpstr>SADRŽAJ</vt:lpstr>
      <vt:lpstr> PRIJEDLOG POTPORE ZA KOMERCIJALNA GOSPODARSTVA </vt:lpstr>
      <vt:lpstr> PRIJEDLOG POTPORE ZA POTENCIJALNO KOMERCIJALNA GOSPODARSTVA </vt:lpstr>
      <vt:lpstr>PRIJEDLOG POTPORE - PROCEDURE</vt:lpstr>
    </vt:vector>
  </TitlesOfParts>
  <Company>Grad Zagreb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Kriteriji za rangiranje poljoprivrednih gospodarstava na području Grada Zagreba i prijedlog mjera 2013.-2015.</dc:title>
  <dc:creator>Biserka Petrošić</dc:creator>
  <cp:lastModifiedBy>Iva Kuhar</cp:lastModifiedBy>
  <cp:revision>27</cp:revision>
  <dcterms:created xsi:type="dcterms:W3CDTF">2015-12-02T12:47:03Z</dcterms:created>
  <dcterms:modified xsi:type="dcterms:W3CDTF">2016-01-11T09:10:53Z</dcterms:modified>
</cp:coreProperties>
</file>